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8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Továbbtanulási</a:t>
            </a:r>
            <a:r>
              <a:rPr lang="en-US" dirty="0"/>
              <a:t> </a:t>
            </a:r>
            <a:r>
              <a:rPr lang="en-US" dirty="0" err="1"/>
              <a:t>mutatók</a:t>
            </a:r>
            <a:r>
              <a:rPr lang="en-US" dirty="0"/>
              <a:t> 2024/2025 </a:t>
            </a:r>
            <a:r>
              <a:rPr lang="en-US" dirty="0" err="1"/>
              <a:t>tanév</a:t>
            </a:r>
            <a:endParaRPr lang="hu-HU" dirty="0"/>
          </a:p>
          <a:p>
            <a:pPr>
              <a:defRPr/>
            </a:pPr>
            <a:r>
              <a:rPr lang="hu-HU" dirty="0"/>
              <a:t> Pályaválasztási megoszlás felsőoktatási területek szerint</a:t>
            </a:r>
            <a:endParaRPr lang="en-US" dirty="0"/>
          </a:p>
        </c:rich>
      </c:tx>
      <c:layout>
        <c:manualLayout>
          <c:xMode val="edge"/>
          <c:yMode val="edge"/>
          <c:x val="0.13073496542712965"/>
          <c:y val="8.5093666686097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Továbbtanulási mutatók 2024/2025 tanév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4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1">
                  <a:shade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1">
                  <a:shade val="8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1">
                  <a:tint val="8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1">
                  <a:tint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tint val="4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6A4-4A1F-A5C6-4E821217CF8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Munka1!$A$2:$A$8</c:f>
              <c:strCache>
                <c:ptCount val="7"/>
                <c:pt idx="0">
                  <c:v>Gazdaság</c:v>
                </c:pt>
                <c:pt idx="1">
                  <c:v>Egészségügy</c:v>
                </c:pt>
                <c:pt idx="2">
                  <c:v>Műszaki / IT</c:v>
                </c:pt>
                <c:pt idx="3">
                  <c:v>Jog</c:v>
                </c:pt>
                <c:pt idx="4">
                  <c:v>Humán</c:v>
                </c:pt>
                <c:pt idx="5">
                  <c:v>Külföld</c:v>
                </c:pt>
                <c:pt idx="6">
                  <c:v>Egyéb</c:v>
                </c:pt>
              </c:strCache>
            </c:strRef>
          </c:cat>
          <c:val>
            <c:numRef>
              <c:f>Munka1!$B$2:$B$8</c:f>
              <c:numCache>
                <c:formatCode>General</c:formatCode>
                <c:ptCount val="7"/>
                <c:pt idx="0">
                  <c:v>23</c:v>
                </c:pt>
                <c:pt idx="1">
                  <c:v>10</c:v>
                </c:pt>
                <c:pt idx="2">
                  <c:v>9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A4-4A1F-A5C6-4E821217CF8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Továbbtanulás egyetemek szerint (58 fő)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Munka1!$A$2:$A$12</c:f>
              <c:strCache>
                <c:ptCount val="11"/>
                <c:pt idx="0">
                  <c:v>Corvinus</c:v>
                </c:pt>
                <c:pt idx="1">
                  <c:v>ELTE</c:v>
                </c:pt>
                <c:pt idx="2">
                  <c:v>Semmelweis</c:v>
                </c:pt>
                <c:pt idx="3">
                  <c:v>BME</c:v>
                </c:pt>
                <c:pt idx="4">
                  <c:v>Óbudai Egyetem</c:v>
                </c:pt>
                <c:pt idx="5">
                  <c:v>BGE</c:v>
                </c:pt>
                <c:pt idx="6">
                  <c:v>Jog (PPKE + KRE + ELTE ÁJK)</c:v>
                </c:pt>
                <c:pt idx="7">
                  <c:v>IBS / GDE</c:v>
                </c:pt>
                <c:pt idx="8">
                  <c:v>MATE + Állatorvosi</c:v>
                </c:pt>
                <c:pt idx="9">
                  <c:v>Külföld</c:v>
                </c:pt>
                <c:pt idx="10">
                  <c:v>Egyéb</c:v>
                </c:pt>
              </c:strCache>
            </c:strRef>
          </c:cat>
          <c:val>
            <c:numRef>
              <c:f>Munka1!$B$2:$B$12</c:f>
              <c:numCache>
                <c:formatCode>General</c:formatCode>
                <c:ptCount val="11"/>
                <c:pt idx="0">
                  <c:v>15</c:v>
                </c:pt>
                <c:pt idx="1">
                  <c:v>14</c:v>
                </c:pt>
                <c:pt idx="2">
                  <c:v>9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6</c:v>
                </c:pt>
                <c:pt idx="7">
                  <c:v>2</c:v>
                </c:pt>
                <c:pt idx="8">
                  <c:v>2</c:v>
                </c:pt>
                <c:pt idx="9">
                  <c:v>4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78-49DD-97E4-BBC98BEB74C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091946128"/>
        <c:axId val="1091939472"/>
      </c:barChart>
      <c:catAx>
        <c:axId val="109194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91939472"/>
        <c:crosses val="autoZero"/>
        <c:auto val="1"/>
        <c:lblAlgn val="ctr"/>
        <c:lblOffset val="100"/>
        <c:noMultiLvlLbl val="0"/>
      </c:catAx>
      <c:valAx>
        <c:axId val="10919394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1946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1CAB4E-4799-43A0-AB93-A263C66C1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DC69A34-5986-48F6-BCDB-90B3A4B5A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E66EF1E-16FF-4FE1-941B-DAFA836C8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D8E54C7-70A4-4EC4-92F4-67F43E30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DEC3F5F-8B07-4A0E-B10E-8AFD7F05C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526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456FBC-88E2-4822-A11E-B0885CFE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9CDD35D-2138-454A-B1BE-295C32788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395BA5-9539-48DB-A9FC-87DFF952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6557C58-F629-41C0-B10C-EC97B0DA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F6FD259-8A5A-4F79-9142-B6ECD9F4E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2489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C2B0F13B-DAE0-4E26-8580-559022AED8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6C48C06-9A4D-4604-AEE5-B2790F654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519B0CE-290D-418E-9FB1-7526DE0C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7FCD7AE-E059-4447-949A-C0528477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8DCEC40-DFA0-4CDF-8E04-8FBCCEB8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723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711C75-90E5-4663-BCF8-E30CD46B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378F1A-3A10-44E9-9F8B-F7B5ABCF9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7817B4A-38C4-4BE6-A170-321423AF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ED61F52-B091-4711-B33E-9DBF187E2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122B9EA-A492-4025-9E22-EFEEA8F5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018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621990-D637-4EF2-82CD-165F61873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808A13C-9E4E-4A73-B27A-9A6E8C121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0461BDD-421F-49D5-8392-238B916D8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C9D900-4E08-4202-A710-6FB4C74EB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D3C6880-2C6D-41B2-B84E-C02BFCC0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38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C18107-418E-4351-8EE1-7437F5244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F9D20F-7B4C-4ED7-ABA0-621AE4D80A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973AF56-2CC9-426F-9576-CE110013A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4288EA2-0843-4CF3-BB9C-B60486EA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5696AE4-FE3D-4621-BD68-98B9D6820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3512C03-4C5C-4A12-81D8-CFFADED8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879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A8E738-B1F1-4E3D-BFAD-8FC6BEBB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D77E3DC-21AB-4A8C-9A95-A8C1EE955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8DA6FDD-4E34-48B0-9E5F-A793147E8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2A3BC07-A2B2-427F-B5A8-42E300FCE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15744BF-948A-4D31-BB1D-EB2646064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DCF4937-455A-41ED-AFC8-FE85E932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5F9308D-47FC-4FF8-BCB0-109B0E375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9D0BE5B-20B7-420F-AF41-1C40468F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879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238E20-3E42-45F9-8896-6324613DA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775869B-A12C-4CF6-A2A0-DA657A66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FFA1322-A1C8-4145-B123-877DCBBC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55B4F4C-7DDC-4C46-BDEB-DB038AB0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050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69C99DB-F131-4821-A39D-605766F7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89C7035-2536-4B9C-B326-8BA5316A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C1C01B2-7B9A-4F29-80D8-54F2966A3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10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EF89BB-9F35-40EB-8F50-EFDB82961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06A7DB3-FAA4-4EFE-9CB9-FFA63453B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67F7D14-FCAB-47FA-8C8D-E7F65A062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A11813E-8270-4EDA-8F8A-9B980FDE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A1E247E-95A6-4B92-8B3D-27231B82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9661D63-8746-4307-9937-1764E8C4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942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F045160-FEEB-4DF2-86D7-232300230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CF80C24-F287-476B-B03F-B6114B55D1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AD28AF7-4BC5-4D6A-A0CB-66DCAD843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494B43C-C7E6-4D88-BA5A-5BE949E9B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36FDFA6-7F50-4CBB-980B-6AA2DC94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B1EA7E0-D4B9-477D-A454-BDAF3D1DB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682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CBE899D-9B3A-4E2D-8CEE-89ECC83AE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BC2EF90-54CB-40DB-8ADE-6D8EEBCBE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69A57B8-9CF7-44B2-B211-3DF7947E0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07BD8-A1EA-4E92-A9A0-1CBAC78C4B03}" type="datetimeFigureOut">
              <a:rPr lang="hu-HU" smtClean="0"/>
              <a:t>2026. 05. 06.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9D4E193-DDE6-404E-8CA3-4AF4FC6F62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DE563C-22F1-4B44-9C64-F30F5199E4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6A52C-EBD2-49C4-B952-C1C8EFCE6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13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A7643A-1B5B-490B-830A-97A13B42B8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E474BC2-B6B5-4F65-AFEC-189AC6382A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EF10691-F5D7-4074-82E0-9207F20809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1385438"/>
              </p:ext>
            </p:extLst>
          </p:nvPr>
        </p:nvGraphicFramePr>
        <p:xfrm>
          <a:off x="516999" y="444054"/>
          <a:ext cx="10511855" cy="596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886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5096FA-0E85-4E12-BB82-74FA900D2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B27D24F4-3C2E-456D-9B7A-BD2E997D7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803778"/>
              </p:ext>
            </p:extLst>
          </p:nvPr>
        </p:nvGraphicFramePr>
        <p:xfrm>
          <a:off x="838200" y="183613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8380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036_csanyi.reka</dc:creator>
  <cp:lastModifiedBy>036_csanyi.reka</cp:lastModifiedBy>
  <cp:revision>3</cp:revision>
  <dcterms:created xsi:type="dcterms:W3CDTF">2026-05-06T08:31:09Z</dcterms:created>
  <dcterms:modified xsi:type="dcterms:W3CDTF">2026-05-06T08:46:04Z</dcterms:modified>
</cp:coreProperties>
</file>