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3"/>
  </p:notesMasterIdLst>
  <p:sldIdLst>
    <p:sldId id="256" r:id="rId2"/>
    <p:sldId id="257" r:id="rId3"/>
    <p:sldId id="268" r:id="rId4"/>
    <p:sldId id="272" r:id="rId5"/>
    <p:sldId id="259" r:id="rId6"/>
    <p:sldId id="286" r:id="rId7"/>
    <p:sldId id="262" r:id="rId8"/>
    <p:sldId id="264" r:id="rId9"/>
    <p:sldId id="285" r:id="rId10"/>
    <p:sldId id="287" r:id="rId11"/>
    <p:sldId id="282" r:id="rId1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Közepesen sötét stílus 2 – 5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lg-srv\DATA\U-szerver\Ig-helyettesek\K&#246;z&#246;s\&#201;RETTS&#201;GI\KOR&#193;BBI%20&#201;VEK\&#201;retts&#233;gi%202023%20tavasz\9.%20Szoftverb&#337;l%20mentett%20statisztik&#225;k\2.%20Eredm&#233;ny%2010%20t&#225;rgyb&#243;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lg-srv\DATA\U-szerver\Ig-helyettesek\K&#246;z&#246;s\&#201;RETTS&#201;GI\&#201;retts&#233;gi%202025&#337;sz\&#201;retts&#233;gi%20eredm&#233;nyek%20ppt\Eredm&#233;nyek%20vizsgat&#225;rgyank&#233;nt,%20oszt&#225;lyonk&#233;n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5F1-4CCC-A1C0-DAEAFFFD1E8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5F1-4CCC-A1C0-DAEAFFFD1E8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5F1-4CCC-A1C0-DAEAFFFD1E8A}"/>
              </c:ext>
            </c:extLst>
          </c:dPt>
          <c:cat>
            <c:strRef>
              <c:f>'ksz adatexport'!$T$11:$T$13</c:f>
              <c:strCache>
                <c:ptCount val="3"/>
                <c:pt idx="0">
                  <c:v>jeles (5)</c:v>
                </c:pt>
                <c:pt idx="1">
                  <c:v>jó (4)</c:v>
                </c:pt>
                <c:pt idx="2">
                  <c:v>Közepes (3)</c:v>
                </c:pt>
              </c:strCache>
            </c:strRef>
          </c:cat>
          <c:val>
            <c:numRef>
              <c:f>'ksz adatexport'!$U$11:$U$13</c:f>
              <c:numCache>
                <c:formatCode>General</c:formatCode>
                <c:ptCount val="3"/>
                <c:pt idx="0">
                  <c:v>54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5F1-4CCC-A1C0-DAEAFFFD1E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6A3E27-B576-455F-8BFF-374D22C69DC9}" type="datetimeFigureOut">
              <a:rPr lang="hu-HU" smtClean="0"/>
              <a:t>2026. 05. 06.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81858B-AEE6-4C90-ADF9-CC14ED07709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26956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0B80F068-75AC-43A3-A95B-87B3931FEF0D}" type="datetimeFigureOut">
              <a:rPr lang="hu-HU" smtClean="0"/>
              <a:pPr/>
              <a:t>2026. 05. 06.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F9AFAA54-6EC5-4CAB-ADA0-688C52B7CF59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65698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F068-75AC-43A3-A95B-87B3931FEF0D}" type="datetimeFigureOut">
              <a:rPr lang="hu-HU" smtClean="0"/>
              <a:pPr/>
              <a:t>2026. 05. 06.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FAA54-6EC5-4CAB-ADA0-688C52B7CF59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34136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B80F068-75AC-43A3-A95B-87B3931FEF0D}" type="datetimeFigureOut">
              <a:rPr lang="hu-HU" smtClean="0"/>
              <a:pPr/>
              <a:t>2026. 05. 06.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9AFAA54-6EC5-4CAB-ADA0-688C52B7CF59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26478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B80F068-75AC-43A3-A95B-87B3931FEF0D}" type="datetimeFigureOut">
              <a:rPr lang="hu-HU" smtClean="0"/>
              <a:pPr/>
              <a:t>2026. 05. 06.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9AFAA54-6EC5-4CAB-ADA0-688C52B7CF59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6682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B80F068-75AC-43A3-A95B-87B3931FEF0D}" type="datetimeFigureOut">
              <a:rPr lang="hu-HU" smtClean="0"/>
              <a:pPr/>
              <a:t>2026. 05. 06.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9AFAA54-6EC5-4CAB-ADA0-688C52B7CF59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97444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F068-75AC-43A3-A95B-87B3931FEF0D}" type="datetimeFigureOut">
              <a:rPr lang="hu-HU" smtClean="0"/>
              <a:pPr/>
              <a:t>2026. 05. 06.</a:t>
            </a:fld>
            <a:endParaRPr lang="hu-H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FAA54-6EC5-4CAB-ADA0-688C52B7CF59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06491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F068-75AC-43A3-A95B-87B3931FEF0D}" type="datetimeFigureOut">
              <a:rPr lang="hu-HU" smtClean="0"/>
              <a:pPr/>
              <a:t>2026. 05. 06.</a:t>
            </a:fld>
            <a:endParaRPr lang="hu-H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FAA54-6EC5-4CAB-ADA0-688C52B7CF59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49870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F068-75AC-43A3-A95B-87B3931FEF0D}" type="datetimeFigureOut">
              <a:rPr lang="hu-HU" smtClean="0"/>
              <a:pPr/>
              <a:t>2026. 05. 06.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FAA54-6EC5-4CAB-ADA0-688C52B7CF59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370495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B80F068-75AC-43A3-A95B-87B3931FEF0D}" type="datetimeFigureOut">
              <a:rPr lang="hu-HU" smtClean="0"/>
              <a:pPr/>
              <a:t>2026. 05. 06.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9AFAA54-6EC5-4CAB-ADA0-688C52B7CF59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90164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F068-75AC-43A3-A95B-87B3931FEF0D}" type="datetimeFigureOut">
              <a:rPr lang="hu-HU" smtClean="0"/>
              <a:pPr/>
              <a:t>2026. 05. 06.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FAA54-6EC5-4CAB-ADA0-688C52B7CF59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1442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B80F068-75AC-43A3-A95B-87B3931FEF0D}" type="datetimeFigureOut">
              <a:rPr lang="hu-HU" smtClean="0"/>
              <a:pPr/>
              <a:t>2026. 05. 06.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F9AFAA54-6EC5-4CAB-ADA0-688C52B7CF59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50949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F068-75AC-43A3-A95B-87B3931FEF0D}" type="datetimeFigureOut">
              <a:rPr lang="hu-HU" smtClean="0"/>
              <a:pPr/>
              <a:t>2026. 05. 06.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FAA54-6EC5-4CAB-ADA0-688C52B7CF59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72107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F068-75AC-43A3-A95B-87B3931FEF0D}" type="datetimeFigureOut">
              <a:rPr lang="hu-HU" smtClean="0"/>
              <a:pPr/>
              <a:t>2026. 05. 06.</a:t>
            </a:fld>
            <a:endParaRPr lang="hu-H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FAA54-6EC5-4CAB-ADA0-688C52B7CF59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39701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F068-75AC-43A3-A95B-87B3931FEF0D}" type="datetimeFigureOut">
              <a:rPr lang="hu-HU" smtClean="0"/>
              <a:pPr/>
              <a:t>2026. 05. 06.</a:t>
            </a:fld>
            <a:endParaRPr lang="hu-H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FAA54-6EC5-4CAB-ADA0-688C52B7CF59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78833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F068-75AC-43A3-A95B-87B3931FEF0D}" type="datetimeFigureOut">
              <a:rPr lang="hu-HU" smtClean="0"/>
              <a:pPr/>
              <a:t>2026. 05. 06.</a:t>
            </a:fld>
            <a:endParaRPr lang="hu-H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FAA54-6EC5-4CAB-ADA0-688C52B7CF59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68607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F068-75AC-43A3-A95B-87B3931FEF0D}" type="datetimeFigureOut">
              <a:rPr lang="hu-HU" smtClean="0"/>
              <a:pPr/>
              <a:t>2026. 05. 06.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FAA54-6EC5-4CAB-ADA0-688C52B7CF59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54909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F068-75AC-43A3-A95B-87B3931FEF0D}" type="datetimeFigureOut">
              <a:rPr lang="hu-HU" smtClean="0"/>
              <a:pPr/>
              <a:t>2026. 05. 06.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FAA54-6EC5-4CAB-ADA0-688C52B7CF59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1207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0F068-75AC-43A3-A95B-87B3931FEF0D}" type="datetimeFigureOut">
              <a:rPr lang="hu-HU" smtClean="0"/>
              <a:pPr/>
              <a:t>2026. 05. 06.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FAA54-6EC5-4CAB-ADA0-688C52B7CF59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27448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  <p:sldLayoutId id="2147483962" r:id="rId14"/>
    <p:sldLayoutId id="2147483963" r:id="rId15"/>
    <p:sldLayoutId id="2147483964" r:id="rId16"/>
    <p:sldLayoutId id="214748396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251520" y="1196753"/>
            <a:ext cx="8640960" cy="1728192"/>
          </a:xfrm>
        </p:spPr>
        <p:txBody>
          <a:bodyPr>
            <a:normAutofit/>
          </a:bodyPr>
          <a:lstStyle/>
          <a:p>
            <a:r>
              <a:rPr lang="hu-HU" dirty="0"/>
              <a:t>Érettségi</a:t>
            </a:r>
            <a:br>
              <a:rPr lang="hu-HU" dirty="0"/>
            </a:br>
            <a:r>
              <a:rPr lang="hu-HU" sz="4400" dirty="0"/>
              <a:t>2025. Őszi vizsgaidőszak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914400" y="3789040"/>
            <a:ext cx="6858000" cy="1637928"/>
          </a:xfrm>
        </p:spPr>
        <p:txBody>
          <a:bodyPr>
            <a:normAutofit/>
          </a:bodyPr>
          <a:lstStyle/>
          <a:p>
            <a:r>
              <a:rPr lang="hu-HU" sz="2400" dirty="0"/>
              <a:t>Németh László Gimnázium</a:t>
            </a:r>
          </a:p>
          <a:p>
            <a:r>
              <a:rPr lang="hu-HU" sz="1800" dirty="0"/>
              <a:t>Készítette: Fata Éva igazgatóhelyettes</a:t>
            </a:r>
          </a:p>
        </p:txBody>
      </p:sp>
    </p:spTree>
    <p:extLst>
      <p:ext uri="{BB962C8B-B14F-4D97-AF65-F5344CB8AC3E}">
        <p14:creationId xmlns:p14="http://schemas.microsoft.com/office/powerpoint/2010/main" val="3907829656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Tantárgyi dicséretek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Angol nyelv: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/>
              <a:t>Angol nyelv szóbeli vizsgarész:</a:t>
            </a:r>
          </a:p>
          <a:p>
            <a:pPr marL="0" indent="0">
              <a:buNone/>
            </a:pPr>
            <a:r>
              <a:rPr lang="hu-HU" dirty="0"/>
              <a:t>Digitális kultúra emelt szint: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/>
              <a:t>Fizika:</a:t>
            </a:r>
          </a:p>
          <a:p>
            <a:pPr marL="0" indent="0">
              <a:buNone/>
            </a:pPr>
            <a:r>
              <a:rPr lang="hu-HU" dirty="0"/>
              <a:t>Vizuális kultúra:     </a:t>
            </a:r>
          </a:p>
        </p:txBody>
      </p:sp>
      <p:graphicFrame>
        <p:nvGraphicFramePr>
          <p:cNvPr id="8" name="Tábláza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432100"/>
              </p:ext>
            </p:extLst>
          </p:nvPr>
        </p:nvGraphicFramePr>
        <p:xfrm>
          <a:off x="5292080" y="2276872"/>
          <a:ext cx="2715260" cy="10972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715260">
                  <a:extLst>
                    <a:ext uri="{9D8B030D-6E8A-4147-A177-3AD203B41FA5}">
                      <a16:colId xmlns:a16="http://schemas.microsoft.com/office/drawing/2014/main" val="24556362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dirty="0" err="1">
                          <a:effectLst/>
                        </a:rPr>
                        <a:t>Patonai</a:t>
                      </a:r>
                      <a:r>
                        <a:rPr lang="hu-HU" sz="1200" dirty="0">
                          <a:effectLst/>
                        </a:rPr>
                        <a:t> Zalán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90102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Szalai Luca Zsuzsanna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46804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Székely Ádám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14549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Székely Botond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21106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Szikszai-Fidel Bence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84118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Tóth Boglárka Kata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9167262"/>
                  </a:ext>
                </a:extLst>
              </a:tr>
            </a:tbl>
          </a:graphicData>
        </a:graphic>
      </p:graphicFrame>
      <p:graphicFrame>
        <p:nvGraphicFramePr>
          <p:cNvPr id="9" name="Tábláza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453170"/>
              </p:ext>
            </p:extLst>
          </p:nvPr>
        </p:nvGraphicFramePr>
        <p:xfrm>
          <a:off x="4860032" y="4046220"/>
          <a:ext cx="2715260" cy="1828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715260">
                  <a:extLst>
                    <a:ext uri="{9D8B030D-6E8A-4147-A177-3AD203B41FA5}">
                      <a16:colId xmlns:a16="http://schemas.microsoft.com/office/drawing/2014/main" val="27535653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Makkos Anna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2664402"/>
                  </a:ext>
                </a:extLst>
              </a:tr>
            </a:tbl>
          </a:graphicData>
        </a:graphic>
      </p:graphicFrame>
      <p:graphicFrame>
        <p:nvGraphicFramePr>
          <p:cNvPr id="10" name="Tábláza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421935"/>
              </p:ext>
            </p:extLst>
          </p:nvPr>
        </p:nvGraphicFramePr>
        <p:xfrm>
          <a:off x="4283968" y="4413241"/>
          <a:ext cx="2715260" cy="5486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715260">
                  <a:extLst>
                    <a:ext uri="{9D8B030D-6E8A-4147-A177-3AD203B41FA5}">
                      <a16:colId xmlns:a16="http://schemas.microsoft.com/office/drawing/2014/main" val="16190103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Ódor Levente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27546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Pál Máté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56417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Varga Dávid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7975691"/>
                  </a:ext>
                </a:extLst>
              </a:tr>
            </a:tbl>
          </a:graphicData>
        </a:graphic>
      </p:graphicFrame>
      <p:graphicFrame>
        <p:nvGraphicFramePr>
          <p:cNvPr id="11" name="Tábláza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550560"/>
              </p:ext>
            </p:extLst>
          </p:nvPr>
        </p:nvGraphicFramePr>
        <p:xfrm>
          <a:off x="1582509" y="5317338"/>
          <a:ext cx="2715260" cy="1828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715260">
                  <a:extLst>
                    <a:ext uri="{9D8B030D-6E8A-4147-A177-3AD203B41FA5}">
                      <a16:colId xmlns:a16="http://schemas.microsoft.com/office/drawing/2014/main" val="1021436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Horváth Petra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2680105"/>
                  </a:ext>
                </a:extLst>
              </a:tr>
            </a:tbl>
          </a:graphicData>
        </a:graphic>
      </p:graphicFrame>
      <p:graphicFrame>
        <p:nvGraphicFramePr>
          <p:cNvPr id="12" name="Tábláza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910199"/>
              </p:ext>
            </p:extLst>
          </p:nvPr>
        </p:nvGraphicFramePr>
        <p:xfrm>
          <a:off x="2771800" y="5715000"/>
          <a:ext cx="2715260" cy="5486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715260">
                  <a:extLst>
                    <a:ext uri="{9D8B030D-6E8A-4147-A177-3AD203B41FA5}">
                      <a16:colId xmlns:a16="http://schemas.microsoft.com/office/drawing/2014/main" val="37308134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Kiss Zsófia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85752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Lovas Rozina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52018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dirty="0" err="1">
                          <a:effectLst/>
                        </a:rPr>
                        <a:t>Storz</a:t>
                      </a:r>
                      <a:r>
                        <a:rPr lang="hu-HU" sz="1200" dirty="0">
                          <a:effectLst/>
                        </a:rPr>
                        <a:t> Katica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5378006"/>
                  </a:ext>
                </a:extLst>
              </a:tr>
            </a:tbl>
          </a:graphicData>
        </a:graphic>
      </p:graphicFrame>
      <p:graphicFrame>
        <p:nvGraphicFramePr>
          <p:cNvPr id="13" name="Táblázat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762902"/>
              </p:ext>
            </p:extLst>
          </p:nvPr>
        </p:nvGraphicFramePr>
        <p:xfrm>
          <a:off x="2411760" y="2247404"/>
          <a:ext cx="2715260" cy="12649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715260">
                  <a:extLst>
                    <a:ext uri="{9D8B030D-6E8A-4147-A177-3AD203B41FA5}">
                      <a16:colId xmlns:a16="http://schemas.microsoft.com/office/drawing/2014/main" val="734990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Arany Dóra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43075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Csombok Zétény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5274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Darabos Natália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03013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Dobák-Kiss Bálint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23726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Horváth Zsófia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09787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Nagy Sarolta (emelt szint)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61384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Nánási Boglárka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942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1116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u-HU" dirty="0"/>
              <a:t>Köszönöm a figyelmet!</a:t>
            </a:r>
          </a:p>
        </p:txBody>
      </p:sp>
    </p:spTree>
    <p:extLst>
      <p:ext uri="{BB962C8B-B14F-4D97-AF65-F5344CB8AC3E}">
        <p14:creationId xmlns:p14="http://schemas.microsoft.com/office/powerpoint/2010/main" val="2694378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Érettségizők száma: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sz="3600" dirty="0"/>
              <a:t>Összes érettségi vizsgát tett személy: </a:t>
            </a:r>
            <a:r>
              <a:rPr lang="hu-HU" sz="3600" b="1" dirty="0"/>
              <a:t>69 fő</a:t>
            </a:r>
          </a:p>
          <a:p>
            <a:pPr marL="0" indent="0">
              <a:buNone/>
            </a:pPr>
            <a:endParaRPr lang="hu-HU" sz="3600" b="1" dirty="0"/>
          </a:p>
          <a:p>
            <a:pPr marL="0" indent="0">
              <a:buNone/>
            </a:pPr>
            <a:r>
              <a:rPr lang="hu-HU" sz="3600" b="1" dirty="0"/>
              <a:t>„Őszi” vizsgabizottság: </a:t>
            </a:r>
            <a:r>
              <a:rPr lang="hu-HU" sz="3600" dirty="0"/>
              <a:t>69 fő</a:t>
            </a:r>
          </a:p>
          <a:p>
            <a:pPr marL="0" indent="0">
              <a:buNone/>
            </a:pPr>
            <a:endParaRPr lang="hu-HU" sz="3600" b="1" dirty="0"/>
          </a:p>
          <a:p>
            <a:pPr marL="393192" lvl="1" indent="0">
              <a:buNone/>
            </a:pPr>
            <a:endParaRPr lang="hu-HU" sz="3600" b="1" dirty="0"/>
          </a:p>
          <a:p>
            <a:endParaRPr lang="hu-HU" sz="3600" dirty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30249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/>
              <a:t>Részletesen: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94360" y="1844824"/>
            <a:ext cx="7955280" cy="44188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sz="2800" b="1" dirty="0"/>
              <a:t>Összes értékelt vizsga: 140</a:t>
            </a:r>
          </a:p>
          <a:p>
            <a:pPr marL="0" indent="0">
              <a:buNone/>
            </a:pPr>
            <a:endParaRPr lang="hu-HU" sz="2800" b="1" dirty="0"/>
          </a:p>
          <a:p>
            <a:r>
              <a:rPr lang="hu-HU" sz="2800" dirty="0"/>
              <a:t>Összes középszintű tantárgyi vizsga: 41</a:t>
            </a:r>
            <a:br>
              <a:rPr lang="hu-HU" sz="2800" dirty="0"/>
            </a:br>
            <a:endParaRPr lang="hu-HU" sz="2800" dirty="0"/>
          </a:p>
          <a:p>
            <a:r>
              <a:rPr lang="hu-HU" sz="2800" dirty="0"/>
              <a:t> Összes emelt szintű tantárgyi vizsga: 33</a:t>
            </a:r>
          </a:p>
          <a:p>
            <a:endParaRPr lang="hu-HU" sz="2800" dirty="0"/>
          </a:p>
          <a:p>
            <a:r>
              <a:rPr lang="hu-HU" sz="2800" dirty="0" err="1"/>
              <a:t>Beszámítós</a:t>
            </a:r>
            <a:r>
              <a:rPr lang="hu-HU" sz="2800" dirty="0"/>
              <a:t> vizsgák száma: 66</a:t>
            </a:r>
            <a:br>
              <a:rPr lang="hu-HU" sz="2800" dirty="0"/>
            </a:br>
            <a:endParaRPr lang="hu-H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1268760"/>
            <a:ext cx="7955280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sz="2800" b="1" dirty="0"/>
              <a:t>Sikertelen vizsgák száma</a:t>
            </a:r>
            <a:r>
              <a:rPr lang="hu-HU" sz="2800" dirty="0"/>
              <a:t>:</a:t>
            </a:r>
          </a:p>
          <a:p>
            <a:r>
              <a:rPr lang="hu-HU" sz="2800" dirty="0"/>
              <a:t>Nem megjelent: 8 db </a:t>
            </a:r>
          </a:p>
          <a:p>
            <a:pPr marL="0" indent="0">
              <a:buNone/>
            </a:pPr>
            <a:r>
              <a:rPr lang="hu-HU" sz="2800" dirty="0"/>
              <a:t>      középszint: 1</a:t>
            </a:r>
          </a:p>
          <a:p>
            <a:pPr marL="0" indent="0">
              <a:buNone/>
            </a:pPr>
            <a:r>
              <a:rPr lang="hu-HU" sz="2800" dirty="0"/>
              <a:t>      emelt: 7</a:t>
            </a:r>
          </a:p>
          <a:p>
            <a:pPr marL="0" indent="0">
              <a:buNone/>
            </a:pPr>
            <a:endParaRPr lang="hu-HU" sz="2800" dirty="0"/>
          </a:p>
          <a:p>
            <a:pPr marL="0" indent="0">
              <a:buNone/>
            </a:pPr>
            <a:r>
              <a:rPr lang="hu-HU" sz="2800" b="1" dirty="0"/>
              <a:t>Tanulói jogviszonnyal rendelkező vizsgázók</a:t>
            </a:r>
            <a:r>
              <a:rPr lang="hu-HU" sz="2800" dirty="0"/>
              <a:t>: 68 fő, ebből NLG-s 60 fő, külsős 8 fő</a:t>
            </a:r>
          </a:p>
          <a:p>
            <a:pPr marL="0" indent="0">
              <a:buNone/>
            </a:pPr>
            <a:endParaRPr lang="hu-HU" sz="2800" b="1" dirty="0"/>
          </a:p>
          <a:p>
            <a:pPr marL="0" indent="0">
              <a:buNone/>
            </a:pPr>
            <a:r>
              <a:rPr lang="hu-HU" sz="2800" b="1" dirty="0"/>
              <a:t>Tanulói jogviszonnyal nem rendelkező vizsgázók</a:t>
            </a:r>
            <a:r>
              <a:rPr lang="hu-HU" sz="2800" dirty="0"/>
              <a:t>: 1 fő</a:t>
            </a:r>
          </a:p>
          <a:p>
            <a:pPr marL="0" indent="0">
              <a:buNone/>
            </a:pPr>
            <a:endParaRPr lang="hu-HU" sz="2800" dirty="0"/>
          </a:p>
          <a:p>
            <a:pPr marL="0" indent="0">
              <a:buNone/>
            </a:pPr>
            <a:endParaRPr lang="hu-HU" sz="2800" dirty="0"/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11772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195736" y="476672"/>
            <a:ext cx="6377940" cy="648403"/>
          </a:xfrm>
        </p:spPr>
        <p:txBody>
          <a:bodyPr/>
          <a:lstStyle/>
          <a:p>
            <a:r>
              <a:rPr lang="hu-HU" dirty="0"/>
              <a:t>Dokumentumok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145326"/>
            <a:ext cx="7620000" cy="5452025"/>
          </a:xfrm>
        </p:spPr>
        <p:txBody>
          <a:bodyPr>
            <a:normAutofit/>
          </a:bodyPr>
          <a:lstStyle/>
          <a:p>
            <a:r>
              <a:rPr lang="hu-HU" sz="2800" b="1" dirty="0"/>
              <a:t>Érettségi bizonyítványt kapott</a:t>
            </a:r>
            <a:r>
              <a:rPr lang="hu-HU" sz="2800" dirty="0"/>
              <a:t>: 1 fő</a:t>
            </a:r>
          </a:p>
          <a:p>
            <a:pPr marL="0" indent="0">
              <a:buNone/>
            </a:pPr>
            <a:endParaRPr lang="hu-HU" sz="2800" dirty="0"/>
          </a:p>
          <a:p>
            <a:r>
              <a:rPr lang="hu-HU" sz="2800" b="1" dirty="0"/>
              <a:t>Tanúsítványt kapott</a:t>
            </a:r>
            <a:r>
              <a:rPr lang="hu-HU" sz="2800" dirty="0"/>
              <a:t>: nem adtunk ki </a:t>
            </a:r>
          </a:p>
          <a:p>
            <a:pPr marL="0" indent="0">
              <a:buNone/>
            </a:pPr>
            <a:endParaRPr lang="hu-HU" sz="2800" dirty="0"/>
          </a:p>
          <a:p>
            <a:r>
              <a:rPr lang="hu-HU" sz="2800" dirty="0"/>
              <a:t>Sikeres </a:t>
            </a:r>
            <a:r>
              <a:rPr lang="hu-HU" sz="2800" b="1" dirty="0"/>
              <a:t>szintemelő</a:t>
            </a:r>
            <a:r>
              <a:rPr lang="hu-HU" sz="2800" dirty="0"/>
              <a:t> vizsgát tett: 16 fő</a:t>
            </a:r>
          </a:p>
          <a:p>
            <a:endParaRPr lang="hu-HU" sz="2800" dirty="0"/>
          </a:p>
          <a:p>
            <a:r>
              <a:rPr lang="hu-HU" sz="2800" dirty="0"/>
              <a:t>Sikeres </a:t>
            </a:r>
            <a:r>
              <a:rPr lang="hu-HU" sz="2800" b="1" dirty="0"/>
              <a:t>előrehozott</a:t>
            </a:r>
            <a:r>
              <a:rPr lang="hu-HU" sz="2800" dirty="0"/>
              <a:t> vizsgát tett: </a:t>
            </a:r>
            <a:br>
              <a:rPr lang="hu-HU" sz="2800" dirty="0"/>
            </a:br>
            <a:r>
              <a:rPr lang="hu-HU" sz="2800" dirty="0"/>
              <a:t> 45 fő 45 vizsgatárgyból</a:t>
            </a:r>
            <a:br>
              <a:rPr lang="hu-HU" sz="2800" dirty="0"/>
            </a:br>
            <a:r>
              <a:rPr lang="hu-HU" sz="2800" dirty="0"/>
              <a:t>38 fő középszinten 38 vizsgatárgyból</a:t>
            </a:r>
            <a:br>
              <a:rPr lang="hu-HU" sz="2800" dirty="0"/>
            </a:br>
            <a:r>
              <a:rPr lang="hu-HU" sz="2800" dirty="0"/>
              <a:t>7 fő emelt szinten 7 vizsgatárgyból</a:t>
            </a:r>
          </a:p>
          <a:p>
            <a:pPr marL="0" indent="0">
              <a:buNone/>
            </a:pPr>
            <a:endParaRPr lang="hu-HU" sz="2800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55190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Saját diákjaink eredményei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57 értékelt vizsga</a:t>
            </a:r>
          </a:p>
          <a:p>
            <a:r>
              <a:rPr lang="hu-HU" dirty="0"/>
              <a:t>Középszinten: 36 vizsga</a:t>
            </a:r>
          </a:p>
          <a:p>
            <a:r>
              <a:rPr lang="hu-HU" dirty="0"/>
              <a:t>Emelt szinten: 21 vizsga</a:t>
            </a:r>
          </a:p>
          <a:p>
            <a:r>
              <a:rPr lang="hu-HU" dirty="0"/>
              <a:t>Pótlóvizsgára bocsátott: 1 fő (középszinten)</a:t>
            </a:r>
          </a:p>
          <a:p>
            <a:r>
              <a:rPr lang="hu-HU" dirty="0"/>
              <a:t>Javító vizsgára bocsátott: 7 fő (emelt szinten; 1 fő digitális kultúra, 6 fő angol nyelv)</a:t>
            </a:r>
          </a:p>
        </p:txBody>
      </p:sp>
    </p:spTree>
    <p:extLst>
      <p:ext uri="{BB962C8B-B14F-4D97-AF65-F5344CB8AC3E}">
        <p14:creationId xmlns:p14="http://schemas.microsoft.com/office/powerpoint/2010/main" val="1772856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b="1" dirty="0"/>
              <a:t>Pontosabban …</a:t>
            </a: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315988"/>
              </p:ext>
            </p:extLst>
          </p:nvPr>
        </p:nvGraphicFramePr>
        <p:xfrm>
          <a:off x="539551" y="2276871"/>
          <a:ext cx="2808313" cy="257229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28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8514">
                <a:tc>
                  <a:txBody>
                    <a:bodyPr/>
                    <a:lstStyle/>
                    <a:p>
                      <a:r>
                        <a:rPr lang="hu-HU" dirty="0"/>
                        <a:t>OSZTÁLYZAT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Tanulók száma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756">
                <a:tc>
                  <a:txBody>
                    <a:bodyPr/>
                    <a:lstStyle/>
                    <a:p>
                      <a:r>
                        <a:rPr lang="hu-HU" dirty="0"/>
                        <a:t>Jeles (5)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756">
                <a:tc>
                  <a:txBody>
                    <a:bodyPr/>
                    <a:lstStyle/>
                    <a:p>
                      <a:r>
                        <a:rPr lang="hu-HU" dirty="0"/>
                        <a:t>Jó (4)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756">
                <a:tc>
                  <a:txBody>
                    <a:bodyPr/>
                    <a:lstStyle/>
                    <a:p>
                      <a:r>
                        <a:rPr lang="hu-HU" dirty="0"/>
                        <a:t>Közepes (3)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756">
                <a:tc>
                  <a:txBody>
                    <a:bodyPr/>
                    <a:lstStyle/>
                    <a:p>
                      <a:r>
                        <a:rPr lang="hu-HU" dirty="0"/>
                        <a:t>Elégséges (2)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756">
                <a:tc>
                  <a:txBody>
                    <a:bodyPr/>
                    <a:lstStyle/>
                    <a:p>
                      <a:r>
                        <a:rPr lang="hu-HU" dirty="0"/>
                        <a:t>Elégtelen 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569733736"/>
              </p:ext>
            </p:extLst>
          </p:nvPr>
        </p:nvGraphicFramePr>
        <p:xfrm>
          <a:off x="4427984" y="2081940"/>
          <a:ext cx="3624064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Diagram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3652456"/>
              </p:ext>
            </p:extLst>
          </p:nvPr>
        </p:nvGraphicFramePr>
        <p:xfrm>
          <a:off x="4427984" y="2276871"/>
          <a:ext cx="356235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Diagra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3685998"/>
              </p:ext>
            </p:extLst>
          </p:nvPr>
        </p:nvGraphicFramePr>
        <p:xfrm>
          <a:off x="3707904" y="225049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5287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hu-HU" dirty="0"/>
              <a:t>Tantárgyi eredmények</a:t>
            </a:r>
          </a:p>
        </p:txBody>
      </p:sp>
      <p:graphicFrame>
        <p:nvGraphicFramePr>
          <p:cNvPr id="7" name="Tartalom helye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4220285"/>
              </p:ext>
            </p:extLst>
          </p:nvPr>
        </p:nvGraphicFramePr>
        <p:xfrm>
          <a:off x="754015" y="1412776"/>
          <a:ext cx="7776865" cy="2660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3166">
                  <a:extLst>
                    <a:ext uri="{9D8B030D-6E8A-4147-A177-3AD203B41FA5}">
                      <a16:colId xmlns:a16="http://schemas.microsoft.com/office/drawing/2014/main" val="1570427876"/>
                    </a:ext>
                  </a:extLst>
                </a:gridCol>
                <a:gridCol w="706987">
                  <a:extLst>
                    <a:ext uri="{9D8B030D-6E8A-4147-A177-3AD203B41FA5}">
                      <a16:colId xmlns:a16="http://schemas.microsoft.com/office/drawing/2014/main" val="1298144734"/>
                    </a:ext>
                  </a:extLst>
                </a:gridCol>
                <a:gridCol w="853576">
                  <a:extLst>
                    <a:ext uri="{9D8B030D-6E8A-4147-A177-3AD203B41FA5}">
                      <a16:colId xmlns:a16="http://schemas.microsoft.com/office/drawing/2014/main" val="165336063"/>
                    </a:ext>
                  </a:extLst>
                </a:gridCol>
                <a:gridCol w="1141841">
                  <a:extLst>
                    <a:ext uri="{9D8B030D-6E8A-4147-A177-3AD203B41FA5}">
                      <a16:colId xmlns:a16="http://schemas.microsoft.com/office/drawing/2014/main" val="1958364099"/>
                    </a:ext>
                  </a:extLst>
                </a:gridCol>
                <a:gridCol w="1153765">
                  <a:extLst>
                    <a:ext uri="{9D8B030D-6E8A-4147-A177-3AD203B41FA5}">
                      <a16:colId xmlns:a16="http://schemas.microsoft.com/office/drawing/2014/main" val="3499553543"/>
                    </a:ext>
                  </a:extLst>
                </a:gridCol>
                <a:gridCol w="1153765">
                  <a:extLst>
                    <a:ext uri="{9D8B030D-6E8A-4147-A177-3AD203B41FA5}">
                      <a16:colId xmlns:a16="http://schemas.microsoft.com/office/drawing/2014/main" val="3003130703"/>
                    </a:ext>
                  </a:extLst>
                </a:gridCol>
                <a:gridCol w="1153765">
                  <a:extLst>
                    <a:ext uri="{9D8B030D-6E8A-4147-A177-3AD203B41FA5}">
                      <a16:colId xmlns:a16="http://schemas.microsoft.com/office/drawing/2014/main" val="2978996096"/>
                    </a:ext>
                  </a:extLst>
                </a:gridCol>
              </a:tblGrid>
              <a:tr h="4240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800">
                          <a:effectLst/>
                        </a:rPr>
                        <a:t>tantárgy</a:t>
                      </a:r>
                      <a:endParaRPr lang="hu-H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800">
                          <a:effectLst/>
                        </a:rPr>
                        <a:t>Közép (db)</a:t>
                      </a:r>
                      <a:endParaRPr lang="hu-H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800">
                          <a:effectLst/>
                        </a:rPr>
                        <a:t>Közép (átlag)</a:t>
                      </a:r>
                      <a:endParaRPr lang="hu-H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800">
                          <a:effectLst/>
                        </a:rPr>
                        <a:t>Közép  (százalék)</a:t>
                      </a:r>
                      <a:endParaRPr lang="hu-H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800">
                          <a:effectLst/>
                        </a:rPr>
                        <a:t>Emelt (db)</a:t>
                      </a:r>
                      <a:endParaRPr lang="hu-H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800">
                          <a:effectLst/>
                        </a:rPr>
                        <a:t>Emelt (átlag)</a:t>
                      </a:r>
                      <a:endParaRPr lang="hu-H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800">
                          <a:effectLst/>
                        </a:rPr>
                        <a:t>Emelt (százalék)</a:t>
                      </a:r>
                      <a:endParaRPr lang="hu-H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/>
                </a:tc>
                <a:extLst>
                  <a:ext uri="{0D108BD9-81ED-4DB2-BD59-A6C34878D82A}">
                    <a16:rowId xmlns:a16="http://schemas.microsoft.com/office/drawing/2014/main" val="1637840582"/>
                  </a:ext>
                </a:extLst>
              </a:tr>
              <a:tr h="3194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800" dirty="0">
                          <a:effectLst/>
                        </a:rPr>
                        <a:t>Angol nyelv</a:t>
                      </a:r>
                      <a:endParaRPr lang="hu-H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95,9%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88,1%</a:t>
                      </a:r>
                    </a:p>
                  </a:txBody>
                  <a:tcPr marL="65446" marR="65446" marT="32723" marB="32723"/>
                </a:tc>
                <a:extLst>
                  <a:ext uri="{0D108BD9-81ED-4DB2-BD59-A6C34878D82A}">
                    <a16:rowId xmlns:a16="http://schemas.microsoft.com/office/drawing/2014/main" val="1071210283"/>
                  </a:ext>
                </a:extLst>
              </a:tr>
              <a:tr h="3194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Német nyelv</a:t>
                      </a:r>
                    </a:p>
                  </a:txBody>
                  <a:tcPr marL="65446" marR="65446" marT="32723" marB="3272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95,3%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92%</a:t>
                      </a:r>
                    </a:p>
                  </a:txBody>
                  <a:tcPr marL="65446" marR="65446" marT="32723" marB="32723"/>
                </a:tc>
                <a:extLst>
                  <a:ext uri="{0D108BD9-81ED-4DB2-BD59-A6C34878D82A}">
                    <a16:rowId xmlns:a16="http://schemas.microsoft.com/office/drawing/2014/main" val="4174572025"/>
                  </a:ext>
                </a:extLst>
              </a:tr>
              <a:tr h="3194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Latin nyelv</a:t>
                      </a:r>
                    </a:p>
                  </a:txBody>
                  <a:tcPr marL="65446" marR="65446" marT="32723" marB="3272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u-H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u-H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u-H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83,5%</a:t>
                      </a:r>
                    </a:p>
                  </a:txBody>
                  <a:tcPr marL="65446" marR="65446" marT="32723" marB="32723"/>
                </a:tc>
                <a:extLst>
                  <a:ext uri="{0D108BD9-81ED-4DB2-BD59-A6C34878D82A}">
                    <a16:rowId xmlns:a16="http://schemas.microsoft.com/office/drawing/2014/main" val="1444108476"/>
                  </a:ext>
                </a:extLst>
              </a:tr>
              <a:tr h="3194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800" dirty="0">
                          <a:effectLst/>
                        </a:rPr>
                        <a:t>Fizika</a:t>
                      </a:r>
                      <a:endParaRPr lang="hu-H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4,71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85,4%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u-H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u-H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u-H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/>
                </a:tc>
                <a:extLst>
                  <a:ext uri="{0D108BD9-81ED-4DB2-BD59-A6C34878D82A}">
                    <a16:rowId xmlns:a16="http://schemas.microsoft.com/office/drawing/2014/main" val="727996581"/>
                  </a:ext>
                </a:extLst>
              </a:tr>
              <a:tr h="3194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800" dirty="0">
                          <a:effectLst/>
                        </a:rPr>
                        <a:t>Földrajz</a:t>
                      </a:r>
                      <a:endParaRPr lang="hu-H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67%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u-H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u-H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u-H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/>
                </a:tc>
                <a:extLst>
                  <a:ext uri="{0D108BD9-81ED-4DB2-BD59-A6C34878D82A}">
                    <a16:rowId xmlns:a16="http://schemas.microsoft.com/office/drawing/2014/main" val="4055835969"/>
                  </a:ext>
                </a:extLst>
              </a:tr>
              <a:tr h="3194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800" dirty="0">
                          <a:effectLst/>
                        </a:rPr>
                        <a:t>Digitális kultúra</a:t>
                      </a:r>
                      <a:endParaRPr lang="hu-H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82,5%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95,3%</a:t>
                      </a:r>
                    </a:p>
                  </a:txBody>
                  <a:tcPr marL="65446" marR="65446" marT="32723" marB="32723"/>
                </a:tc>
                <a:extLst>
                  <a:ext uri="{0D108BD9-81ED-4DB2-BD59-A6C34878D82A}">
                    <a16:rowId xmlns:a16="http://schemas.microsoft.com/office/drawing/2014/main" val="3478015065"/>
                  </a:ext>
                </a:extLst>
              </a:tr>
              <a:tr h="3194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Vizuális kultúra</a:t>
                      </a:r>
                      <a:r>
                        <a:rPr lang="hu-HU" sz="8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hu-H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u-H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u-H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u-H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6" marR="65446" marT="32723" marB="32723"/>
                </a:tc>
                <a:extLst>
                  <a:ext uri="{0D108BD9-81ED-4DB2-BD59-A6C34878D82A}">
                    <a16:rowId xmlns:a16="http://schemas.microsoft.com/office/drawing/2014/main" val="262369528"/>
                  </a:ext>
                </a:extLst>
              </a:tr>
            </a:tbl>
          </a:graphicData>
        </a:graphic>
      </p:graphicFrame>
      <p:graphicFrame>
        <p:nvGraphicFramePr>
          <p:cNvPr id="4" name="Tartalom hely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930251"/>
              </p:ext>
            </p:extLst>
          </p:nvPr>
        </p:nvGraphicFramePr>
        <p:xfrm>
          <a:off x="790018" y="4577145"/>
          <a:ext cx="7704857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2777">
                  <a:extLst>
                    <a:ext uri="{9D8B030D-6E8A-4147-A177-3AD203B41FA5}">
                      <a16:colId xmlns:a16="http://schemas.microsoft.com/office/drawing/2014/main" val="63959810"/>
                    </a:ext>
                  </a:extLst>
                </a:gridCol>
                <a:gridCol w="1674716">
                  <a:extLst>
                    <a:ext uri="{9D8B030D-6E8A-4147-A177-3AD203B41FA5}">
                      <a16:colId xmlns:a16="http://schemas.microsoft.com/office/drawing/2014/main" val="1865122935"/>
                    </a:ext>
                  </a:extLst>
                </a:gridCol>
                <a:gridCol w="1526434">
                  <a:extLst>
                    <a:ext uri="{9D8B030D-6E8A-4147-A177-3AD203B41FA5}">
                      <a16:colId xmlns:a16="http://schemas.microsoft.com/office/drawing/2014/main" val="3796350571"/>
                    </a:ext>
                  </a:extLst>
                </a:gridCol>
                <a:gridCol w="1744496">
                  <a:extLst>
                    <a:ext uri="{9D8B030D-6E8A-4147-A177-3AD203B41FA5}">
                      <a16:colId xmlns:a16="http://schemas.microsoft.com/office/drawing/2014/main" val="1003218816"/>
                    </a:ext>
                  </a:extLst>
                </a:gridCol>
                <a:gridCol w="1526434">
                  <a:extLst>
                    <a:ext uri="{9D8B030D-6E8A-4147-A177-3AD203B41FA5}">
                      <a16:colId xmlns:a16="http://schemas.microsoft.com/office/drawing/2014/main" val="31049846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Érettségi</a:t>
                      </a:r>
                      <a:r>
                        <a:rPr lang="hu-HU" baseline="0" dirty="0"/>
                        <a:t> átlag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Középszintű</a:t>
                      </a:r>
                      <a:r>
                        <a:rPr lang="hu-HU" baseline="0" dirty="0"/>
                        <a:t> vizsgajegyek átlaga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Középszintű vizsga</a:t>
                      </a:r>
                      <a:r>
                        <a:rPr lang="hu-HU" baseline="0" dirty="0"/>
                        <a:t> %-</a:t>
                      </a:r>
                      <a:r>
                        <a:rPr lang="hu-HU" baseline="0" dirty="0" err="1"/>
                        <a:t>os</a:t>
                      </a:r>
                      <a:r>
                        <a:rPr lang="hu-HU" baseline="0" dirty="0"/>
                        <a:t> átlag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Emelt szintű vizsgajegyek</a:t>
                      </a:r>
                      <a:r>
                        <a:rPr lang="hu-HU" baseline="0" dirty="0"/>
                        <a:t> átlaga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Emelt szintű</a:t>
                      </a:r>
                      <a:r>
                        <a:rPr lang="hu-HU" baseline="0" dirty="0"/>
                        <a:t> vizsga %-</a:t>
                      </a:r>
                      <a:r>
                        <a:rPr lang="hu-HU" baseline="0" dirty="0" err="1"/>
                        <a:t>os</a:t>
                      </a:r>
                      <a:r>
                        <a:rPr lang="hu-HU" baseline="0" dirty="0"/>
                        <a:t> átlag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5620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4,93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4,89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91,94%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88,9%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5817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7077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59632" y="764373"/>
            <a:ext cx="7290008" cy="1293028"/>
          </a:xfrm>
        </p:spPr>
        <p:txBody>
          <a:bodyPr/>
          <a:lstStyle/>
          <a:p>
            <a:r>
              <a:rPr lang="hu-HU" dirty="0"/>
              <a:t>Kiemelkedő eredmények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Angol nyelv emelt szint: 6 fő 90% feletti eredményt ért el</a:t>
            </a:r>
          </a:p>
          <a:p>
            <a:r>
              <a:rPr lang="hu-HU" dirty="0"/>
              <a:t>Angol nyelv középszint: 16 fő 90% feletti eredményt ért el, közülük 13-an 95% felettit</a:t>
            </a:r>
          </a:p>
          <a:p>
            <a:r>
              <a:rPr lang="hu-HU" dirty="0"/>
              <a:t>Német nyelv középszint: mindhárom eredmény 90% feletti (94%, 95%, 97%)</a:t>
            </a:r>
          </a:p>
          <a:p>
            <a:r>
              <a:rPr lang="hu-HU" dirty="0"/>
              <a:t>Német nyelv emelt szint: 1 fő 92%-</a:t>
            </a:r>
            <a:r>
              <a:rPr lang="hu-HU" dirty="0" err="1"/>
              <a:t>os</a:t>
            </a:r>
            <a:r>
              <a:rPr lang="hu-HU" dirty="0"/>
              <a:t> eredmény</a:t>
            </a:r>
          </a:p>
          <a:p>
            <a:r>
              <a:rPr lang="hu-HU" dirty="0"/>
              <a:t>Digitális kultúra emelt szint: mindhárom eredmény legalább 90%-</a:t>
            </a:r>
            <a:r>
              <a:rPr lang="hu-HU" dirty="0" err="1"/>
              <a:t>os</a:t>
            </a:r>
            <a:r>
              <a:rPr lang="hu-HU" dirty="0"/>
              <a:t> (94%, 96%, 96%), mindhárom szóbeli maximális pontszám</a:t>
            </a:r>
          </a:p>
          <a:p>
            <a:r>
              <a:rPr lang="hu-HU" dirty="0"/>
              <a:t>Fizika középszint: 3 fő 90% feletti eredményt ért el</a:t>
            </a:r>
          </a:p>
          <a:p>
            <a:r>
              <a:rPr lang="hu-HU" dirty="0"/>
              <a:t>Vizuális kultúra: 4 fő 100%-</a:t>
            </a:r>
            <a:r>
              <a:rPr lang="hu-HU" dirty="0" err="1"/>
              <a:t>os</a:t>
            </a:r>
            <a:r>
              <a:rPr lang="hu-HU" dirty="0"/>
              <a:t> vizsgát tett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64840710"/>
      </p:ext>
    </p:extLst>
  </p:cSld>
  <p:clrMapOvr>
    <a:masterClrMapping/>
  </p:clrMapOvr>
</p:sld>
</file>

<file path=ppt/theme/theme1.xml><?xml version="1.0" encoding="utf-8"?>
<a:theme xmlns:a="http://schemas.openxmlformats.org/drawingml/2006/main" name="Kondenzcsík">
  <a:themeElements>
    <a:clrScheme name="Kondenzcsík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Kondenzcsík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denzcsík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TM04033937[[fn=Kondenzcsík]]</Template>
  <TotalTime>0</TotalTime>
  <Words>500</Words>
  <Application>Microsoft Office PowerPoint</Application>
  <PresentationFormat>Diavetítés a képernyőre (4:3 oldalarány)</PresentationFormat>
  <Paragraphs>153</Paragraphs>
  <Slides>11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Kondenzcsík</vt:lpstr>
      <vt:lpstr>Érettségi 2025. Őszi vizsgaidőszak</vt:lpstr>
      <vt:lpstr>Érettségizők száma: </vt:lpstr>
      <vt:lpstr>Részletesen:</vt:lpstr>
      <vt:lpstr>PowerPoint-bemutató</vt:lpstr>
      <vt:lpstr>Dokumentumok</vt:lpstr>
      <vt:lpstr>Saját diákjaink eredményei</vt:lpstr>
      <vt:lpstr>Pontosabban …</vt:lpstr>
      <vt:lpstr>Tantárgyi eredmények</vt:lpstr>
      <vt:lpstr>Kiemelkedő eredmények</vt:lpstr>
      <vt:lpstr>Tantárgyi dicséretek</vt:lpstr>
      <vt:lpstr>Köszönöm a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Érettségi 2016-2017</dc:title>
  <dc:creator>dr. Horváthné Tatár Zsuzsanna</dc:creator>
  <cp:lastModifiedBy>Fata Éva</cp:lastModifiedBy>
  <cp:revision>166</cp:revision>
  <dcterms:created xsi:type="dcterms:W3CDTF">2017-06-27T13:11:22Z</dcterms:created>
  <dcterms:modified xsi:type="dcterms:W3CDTF">2026-05-06T07:32:43Z</dcterms:modified>
</cp:coreProperties>
</file>