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74" r:id="rId10"/>
    <p:sldId id="273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9" r:id="rId23"/>
    <p:sldId id="280" r:id="rId24"/>
    <p:sldId id="278" r:id="rId25"/>
    <p:sldId id="27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km.kir.hu/fit2/Jelentes/FeladatellatasiHelyLista?omkod=03524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km.kir.hu/fit2/Jelentes/FeladatellatasiHelyLista?omkod=03524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kir.hu/fit2/Jelentes/FeladatellatasiHelyJelentes?omkod=035244&amp;fhelySorsz=1" TargetMode="External"/><Relationship Id="rId2" Type="http://schemas.openxmlformats.org/officeDocument/2006/relationships/hyperlink" Target="https://www.oktatas.hu/kozneveles/meresek/orszagos_meresek_eredmenyei_2025/iskolai_eredmenyek_20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2025. Évi mérések elemzése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Fata Éva igazgatóhelyettes</a:t>
            </a:r>
          </a:p>
          <a:p>
            <a:r>
              <a:rPr lang="hu-HU" dirty="0"/>
              <a:t>2025. November 26.</a:t>
            </a:r>
          </a:p>
        </p:txBody>
      </p:sp>
    </p:spTree>
    <p:extLst>
      <p:ext uri="{BB962C8B-B14F-4D97-AF65-F5344CB8AC3E}">
        <p14:creationId xmlns:p14="http://schemas.microsoft.com/office/powerpoint/2010/main" val="70229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157943"/>
            <a:ext cx="9520158" cy="523701"/>
          </a:xfrm>
        </p:spPr>
        <p:txBody>
          <a:bodyPr>
            <a:normAutofit fontScale="90000"/>
          </a:bodyPr>
          <a:lstStyle/>
          <a:p>
            <a:r>
              <a:rPr lang="hu-HU" dirty="0"/>
              <a:t>Képességszintek változásának okai a nyelvi méréseken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980901"/>
            <a:ext cx="9520158" cy="4979323"/>
          </a:xfrm>
        </p:spPr>
        <p:txBody>
          <a:bodyPr>
            <a:normAutofit fontScale="70000" lnSpcReduction="20000"/>
          </a:bodyPr>
          <a:lstStyle/>
          <a:p>
            <a:r>
              <a:rPr lang="hu-HU" sz="2300" dirty="0"/>
              <a:t>A nyelvi mérések képességszintjeit a KER terminológiájának megfelelően nevezték el, de a szintleírások csak részben fedik le a KER-</a:t>
            </a:r>
            <a:r>
              <a:rPr lang="hu-HU" sz="2300" dirty="0" err="1"/>
              <a:t>ben</a:t>
            </a:r>
            <a:r>
              <a:rPr lang="hu-HU" sz="2300" dirty="0"/>
              <a:t> szereplő szintleírásokat, ugyanis a nyelvi mérések csak az olvasott és a hallott szöveg értését mérik, amely alapján összevontan adnak becslést a tanuló nyelvi képességszintjére.</a:t>
            </a:r>
          </a:p>
          <a:p>
            <a:r>
              <a:rPr lang="hu-HU" sz="2300" dirty="0"/>
              <a:t>A 2024. évi digitális OKM nyelvi méréseinek kiértékelésekor a képességszintek felülvizsgálatra kerültek és a képességszinthatárok is módosultak. A szinthatárok felülvizsgálatakor a feladatok szakmai besorolása alapján határozták meg azokat a határfeladatokat, amelyek elkülönítik az egyes nyelvi szinteket, és ennek alapján jelölték ki a képességszinteket, így az egyes szintek terjedelme eltér egymástól.</a:t>
            </a:r>
          </a:p>
          <a:p>
            <a:r>
              <a:rPr lang="hu-HU" sz="2300" dirty="0"/>
              <a:t>Az "A1 szint alatti" kategóriában teljesítők megkülönböztetésére bevezetésre került a "pre-A1 szint" és a "pre-A1 szint alatti" kategória. A felső tartományban a korábbi „B1 szinten vagy fölötte” teljesítő tanulók német és angol nyelv esetén egymástól eltérő kategóriarendszer bevezetését tette lehetővé.</a:t>
            </a:r>
          </a:p>
          <a:p>
            <a:r>
              <a:rPr lang="hu-HU" sz="2300" dirty="0"/>
              <a:t>A nyelvek közötti eltérés oka, hogy a német nyelvi méréseken sokkal kevesebben vesznek részt, és kevés tanuló esett a legmagasabb tartományba. Németből ezért a „B1 szinten vagy fölötte” teljesítőket kettéválasztottuk „B1 szinten” és „B2 szinten vagy fölötte” teljesítőkre, angolból pedig „B1 szinten”, „B2 szinten”, valamint „C1 szinten vagy fölötte” teljesítő tanulókra.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02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Történelem</a:t>
            </a:r>
            <a:br>
              <a:rPr lang="hu-HU" dirty="0"/>
            </a:br>
            <a:r>
              <a:rPr lang="hu-HU" dirty="0"/>
              <a:t>Viszonyítva: országos / 8. évf. gimn. / nagy 8. évf. gimn.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088" y="1915866"/>
            <a:ext cx="5962650" cy="79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88" y="2706441"/>
            <a:ext cx="60007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Digitális kultúra</a:t>
            </a:r>
            <a:br>
              <a:rPr lang="hu-HU" dirty="0"/>
            </a:br>
            <a:r>
              <a:rPr lang="hu-HU" dirty="0"/>
              <a:t>Viszonyítva: országos / 8. évf. gimn. / nagy 8. évf. gimn.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088" y="1915866"/>
            <a:ext cx="5962650" cy="7905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88" y="2706441"/>
            <a:ext cx="59817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Jelenlegi 6. évfolyam (tavalyi 5. évfolyam)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128" y="2012416"/>
            <a:ext cx="7124700" cy="1428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27" y="3441166"/>
            <a:ext cx="7140351" cy="5156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126" y="3956858"/>
            <a:ext cx="7124702" cy="5053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127" y="4455623"/>
            <a:ext cx="7140352" cy="5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550455"/>
          </a:xfrm>
        </p:spPr>
        <p:txBody>
          <a:bodyPr/>
          <a:lstStyle/>
          <a:p>
            <a:r>
              <a:rPr lang="hu-HU" dirty="0"/>
              <a:t>Jelenlegi 7. évfolyam (tavalyi 6. évfolyam)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93" y="1661907"/>
            <a:ext cx="6829425" cy="9054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43" y="2556814"/>
            <a:ext cx="6838950" cy="4845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43" y="3061638"/>
            <a:ext cx="6848475" cy="5048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668" y="3542520"/>
            <a:ext cx="6838950" cy="5048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618" y="4013877"/>
            <a:ext cx="6858000" cy="5143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618" y="4488740"/>
            <a:ext cx="6848475" cy="5048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5143" y="4969622"/>
            <a:ext cx="6858000" cy="5143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093" y="5434960"/>
            <a:ext cx="68580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558767"/>
          </a:xfrm>
        </p:spPr>
        <p:txBody>
          <a:bodyPr>
            <a:normAutofit/>
          </a:bodyPr>
          <a:lstStyle/>
          <a:p>
            <a:r>
              <a:rPr lang="hu-HU" dirty="0"/>
              <a:t>Jelenlegi 8. évfolyam (tavalyi 7. évfolyam)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1472959"/>
            <a:ext cx="6858000" cy="9092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2315745"/>
            <a:ext cx="6858000" cy="5042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50" y="2820010"/>
            <a:ext cx="6858000" cy="5238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50" y="3267298"/>
            <a:ext cx="6848475" cy="5143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650" y="3724111"/>
            <a:ext cx="6867525" cy="5048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649" y="4190449"/>
            <a:ext cx="6867525" cy="4953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50" y="4647262"/>
            <a:ext cx="6858000" cy="5048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174" y="5123512"/>
            <a:ext cx="68294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7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558767"/>
          </a:xfrm>
        </p:spPr>
        <p:txBody>
          <a:bodyPr/>
          <a:lstStyle/>
          <a:p>
            <a:r>
              <a:rPr lang="hu-HU" dirty="0"/>
              <a:t>Jelenlegi 9. évfolyam (tavalyi 8. évfolyam)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063" y="1363287"/>
            <a:ext cx="6877050" cy="9118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63" y="2275100"/>
            <a:ext cx="6877050" cy="4787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063" y="2682088"/>
            <a:ext cx="6877050" cy="5048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113" y="3160812"/>
            <a:ext cx="6838950" cy="4857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063" y="3593901"/>
            <a:ext cx="6867525" cy="4762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113" y="4070151"/>
            <a:ext cx="6848475" cy="4667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112" y="4521505"/>
            <a:ext cx="6829425" cy="4953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638" y="5013126"/>
            <a:ext cx="68484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1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713080"/>
            <a:ext cx="9520158" cy="575394"/>
          </a:xfrm>
        </p:spPr>
        <p:txBody>
          <a:bodyPr/>
          <a:lstStyle/>
          <a:p>
            <a:r>
              <a:rPr lang="hu-HU" dirty="0"/>
              <a:t>Jelenlegi 10. évfolyam (tavalyi 9. évfolyam)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397" y="1383853"/>
            <a:ext cx="6678756" cy="8855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397" y="2269375"/>
            <a:ext cx="6678756" cy="4834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397" y="2752824"/>
            <a:ext cx="6678756" cy="4644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398" y="3697639"/>
            <a:ext cx="6678756" cy="14045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398" y="3216347"/>
            <a:ext cx="6678756" cy="48437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398" y="4206820"/>
            <a:ext cx="6678756" cy="48572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5397" y="4659371"/>
            <a:ext cx="6678756" cy="47439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5398" y="5103500"/>
            <a:ext cx="6678756" cy="4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688142"/>
            <a:ext cx="9520158" cy="625270"/>
          </a:xfrm>
        </p:spPr>
        <p:txBody>
          <a:bodyPr/>
          <a:lstStyle/>
          <a:p>
            <a:r>
              <a:rPr lang="hu-HU" dirty="0"/>
              <a:t>Jelenlegi 11. évfolyam (tavalyi 10. évfolyam)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564" y="1279018"/>
            <a:ext cx="6858414" cy="9093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26" y="2151308"/>
            <a:ext cx="6848475" cy="94303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099" y="2622827"/>
            <a:ext cx="6848475" cy="9525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099" y="2606367"/>
            <a:ext cx="6848475" cy="9525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099" y="3013414"/>
            <a:ext cx="6829425" cy="9334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574" y="3470614"/>
            <a:ext cx="6838950" cy="4762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049" y="3935134"/>
            <a:ext cx="6858000" cy="4953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574" y="4393408"/>
            <a:ext cx="6848475" cy="47625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4047" y="4849283"/>
            <a:ext cx="6848477" cy="4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8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638264"/>
            <a:ext cx="9520158" cy="625271"/>
          </a:xfrm>
        </p:spPr>
        <p:txBody>
          <a:bodyPr/>
          <a:lstStyle/>
          <a:p>
            <a:r>
              <a:rPr lang="hu-HU" dirty="0"/>
              <a:t>Jelenlegi 12. évfolyam (tavalyi 11. évfolyam)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762" y="1382532"/>
            <a:ext cx="6929541" cy="9187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1" y="2301305"/>
            <a:ext cx="6929541" cy="9637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761" y="3220078"/>
            <a:ext cx="6929541" cy="5051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761" y="2301306"/>
            <a:ext cx="6929541" cy="4929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1760" y="3690878"/>
            <a:ext cx="6929541" cy="47159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1759" y="4145204"/>
            <a:ext cx="6929542" cy="50116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1758" y="4605393"/>
            <a:ext cx="6929544" cy="49221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1757" y="5049484"/>
            <a:ext cx="6929544" cy="5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278426"/>
            <a:ext cx="9520158" cy="1049235"/>
          </a:xfrm>
        </p:spPr>
        <p:txBody>
          <a:bodyPr/>
          <a:lstStyle/>
          <a:p>
            <a:r>
              <a:rPr lang="hu-HU" dirty="0"/>
              <a:t>2025. március 24. és 2025. május 30. között lezajlott méréseken való részvétel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1427009"/>
            <a:ext cx="9520158" cy="4435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5. évfolyam: matematika-szövegértés – teljes létszám 66 fő</a:t>
            </a:r>
          </a:p>
          <a:p>
            <a:pPr marL="0" indent="0">
              <a:buNone/>
            </a:pPr>
            <a:r>
              <a:rPr lang="hu-HU" dirty="0"/>
              <a:t>6-11. évfolyam: matematika-szövegértés, idegen nyelv-természettudomány, történelem-digitális kultúra</a:t>
            </a:r>
          </a:p>
          <a:p>
            <a:pPr marL="0" indent="0">
              <a:buNone/>
            </a:pPr>
            <a:r>
              <a:rPr lang="hu-HU" dirty="0"/>
              <a:t>6. évfolyam: teljes létszám 61 fő</a:t>
            </a:r>
          </a:p>
          <a:p>
            <a:pPr marL="0" indent="0">
              <a:buNone/>
            </a:pPr>
            <a:r>
              <a:rPr lang="hu-HU" dirty="0"/>
              <a:t>7. évfolyam: 1 fő hiányzott a </a:t>
            </a:r>
            <a:r>
              <a:rPr lang="hu-HU" dirty="0" err="1"/>
              <a:t>mat-szöv</a:t>
            </a:r>
            <a:r>
              <a:rPr lang="hu-HU" dirty="0"/>
              <a:t>,  német-</a:t>
            </a:r>
            <a:r>
              <a:rPr lang="hu-HU" dirty="0" err="1"/>
              <a:t>term.tud</a:t>
            </a:r>
            <a:r>
              <a:rPr lang="hu-HU" dirty="0"/>
              <a:t> napokon a 61 főből</a:t>
            </a:r>
          </a:p>
          <a:p>
            <a:pPr marL="0" indent="0">
              <a:buNone/>
            </a:pPr>
            <a:r>
              <a:rPr lang="hu-HU" dirty="0"/>
              <a:t>8. évfolyam: 1 fő hiányzott a </a:t>
            </a:r>
            <a:r>
              <a:rPr lang="hu-HU" dirty="0" err="1"/>
              <a:t>term.tud</a:t>
            </a:r>
            <a:r>
              <a:rPr lang="hu-HU" dirty="0"/>
              <a:t>-német, 2 fő a tört-</a:t>
            </a:r>
            <a:r>
              <a:rPr lang="hu-HU" dirty="0" err="1"/>
              <a:t>digi</a:t>
            </a:r>
            <a:r>
              <a:rPr lang="hu-HU" dirty="0"/>
              <a:t> méréseken az 59 főből</a:t>
            </a:r>
          </a:p>
          <a:p>
            <a:pPr marL="0" indent="0">
              <a:buNone/>
            </a:pPr>
            <a:r>
              <a:rPr lang="hu-HU" dirty="0"/>
              <a:t>9. évfolyam: 1 fő hiányzott a </a:t>
            </a:r>
            <a:r>
              <a:rPr lang="hu-HU" dirty="0" err="1"/>
              <a:t>mat-szöv</a:t>
            </a:r>
            <a:r>
              <a:rPr lang="hu-HU" dirty="0"/>
              <a:t>, 2 fő a tört-</a:t>
            </a:r>
            <a:r>
              <a:rPr lang="hu-HU" dirty="0" err="1"/>
              <a:t>digi</a:t>
            </a:r>
            <a:r>
              <a:rPr lang="hu-HU" dirty="0"/>
              <a:t> mérésekről a 66 főből</a:t>
            </a:r>
          </a:p>
          <a:p>
            <a:pPr marL="0" indent="0">
              <a:buNone/>
            </a:pPr>
            <a:r>
              <a:rPr lang="hu-HU" dirty="0"/>
              <a:t>10. évfolyam: 2 fő hiányzott a </a:t>
            </a:r>
            <a:r>
              <a:rPr lang="hu-HU" dirty="0" err="1"/>
              <a:t>mat-szöv</a:t>
            </a:r>
            <a:r>
              <a:rPr lang="hu-HU" dirty="0"/>
              <a:t>, 7 fő </a:t>
            </a:r>
            <a:r>
              <a:rPr lang="hu-HU" dirty="0" err="1"/>
              <a:t>term.tud</a:t>
            </a:r>
            <a:r>
              <a:rPr lang="hu-HU" dirty="0"/>
              <a:t>-id.nyelv, 6 fő tört-</a:t>
            </a:r>
            <a:r>
              <a:rPr lang="hu-HU" dirty="0" err="1"/>
              <a:t>digi</a:t>
            </a:r>
            <a:r>
              <a:rPr lang="hu-HU" dirty="0"/>
              <a:t> mérésekről az 56 főből</a:t>
            </a:r>
          </a:p>
          <a:p>
            <a:pPr marL="0" indent="0">
              <a:buNone/>
            </a:pPr>
            <a:r>
              <a:rPr lang="hu-HU" dirty="0"/>
              <a:t>11. évfolyam: 1 fő hiányzott a </a:t>
            </a:r>
            <a:r>
              <a:rPr lang="hu-HU" dirty="0" err="1"/>
              <a:t>mat-szöv</a:t>
            </a:r>
            <a:r>
              <a:rPr lang="hu-HU" dirty="0"/>
              <a:t>, 3 fő </a:t>
            </a:r>
            <a:r>
              <a:rPr lang="hu-HU" dirty="0" err="1"/>
              <a:t>term.tud</a:t>
            </a:r>
            <a:r>
              <a:rPr lang="hu-HU" dirty="0"/>
              <a:t>-ig.nyelv a 60-ból</a:t>
            </a:r>
          </a:p>
        </p:txBody>
      </p:sp>
    </p:spTree>
    <p:extLst>
      <p:ext uri="{BB962C8B-B14F-4D97-AF65-F5344CB8AC3E}">
        <p14:creationId xmlns:p14="http://schemas.microsoft.com/office/powerpoint/2010/main" val="6832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Családi háttérindex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Csak 6., 8. és 10. évfolyamon kérik.</a:t>
            </a:r>
          </a:p>
          <a:p>
            <a:r>
              <a:rPr lang="hu-HU" dirty="0"/>
              <a:t>Jelenlegi 7. évfolyam esetében a legmagasabb a kitöltöttség (19 fő)</a:t>
            </a:r>
          </a:p>
          <a:p>
            <a:r>
              <a:rPr lang="hu-HU" dirty="0"/>
              <a:t>Ezen kívül a 9. és 11. évfolyamon töltötte ki néhány szülő.</a:t>
            </a:r>
          </a:p>
          <a:p>
            <a:r>
              <a:rPr lang="hu-HU" dirty="0"/>
              <a:t>Probléma az online kitöltés, mert nem ellenőrizhető, csak többszöri jelzést tudunk tenni a szülők felé.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4454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elemzési lehetőségek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https://okm.kir.hu/fit2/Jelentes/FeladatellatasiHelyLista?omkod=035244</a:t>
            </a:r>
            <a:endParaRPr lang="hu-HU" dirty="0"/>
          </a:p>
          <a:p>
            <a:r>
              <a:rPr lang="hu-HU" dirty="0"/>
              <a:t>Adatvizualizáció</a:t>
            </a:r>
          </a:p>
          <a:p>
            <a:r>
              <a:rPr lang="hu-HU" dirty="0"/>
              <a:t>Intézményi </a:t>
            </a:r>
            <a:r>
              <a:rPr lang="hu-HU" dirty="0" err="1"/>
              <a:t>Gyorsvisszajelző</a:t>
            </a:r>
            <a:r>
              <a:rPr lang="hu-HU" dirty="0"/>
              <a:t> – még mindig nem tudjuk összekapcsolni a neveket a mérési azonosítóval</a:t>
            </a:r>
          </a:p>
          <a:p>
            <a:r>
              <a:rPr lang="hu-HU" dirty="0"/>
              <a:t>Tanulói jelentések</a:t>
            </a:r>
          </a:p>
        </p:txBody>
      </p:sp>
    </p:spTree>
    <p:extLst>
      <p:ext uri="{BB962C8B-B14F-4D97-AF65-F5344CB8AC3E}">
        <p14:creationId xmlns:p14="http://schemas.microsoft.com/office/powerpoint/2010/main" val="371731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650208"/>
          </a:xfrm>
        </p:spPr>
        <p:txBody>
          <a:bodyPr/>
          <a:lstStyle/>
          <a:p>
            <a:r>
              <a:rPr lang="hu-HU" dirty="0"/>
              <a:t>Saját osztályok eredményeinek megtekintése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hlinkClick r:id="rId2"/>
              </a:rPr>
              <a:t>https://okm.kir.hu/fit2/Jelentes/FeladatellatasiHelyLista?omkod=035244</a:t>
            </a:r>
            <a:endParaRPr lang="hu-HU" dirty="0"/>
          </a:p>
          <a:p>
            <a:r>
              <a:rPr lang="hu-HU" dirty="0"/>
              <a:t>Intézményi </a:t>
            </a:r>
            <a:r>
              <a:rPr lang="hu-HU" dirty="0" err="1"/>
              <a:t>gyorsvisszajelző</a:t>
            </a:r>
            <a:endParaRPr lang="hu-HU" dirty="0"/>
          </a:p>
          <a:p>
            <a:r>
              <a:rPr lang="hu-HU" dirty="0"/>
              <a:t>035244</a:t>
            </a:r>
          </a:p>
          <a:p>
            <a:r>
              <a:rPr lang="hu-HU" dirty="0"/>
              <a:t>Tanév: 2024/2025; feladatellátási hely sorszáma: 001; évfolyam kiválasztása</a:t>
            </a:r>
          </a:p>
          <a:p>
            <a:r>
              <a:rPr lang="hu-HU" dirty="0"/>
              <a:t>Csak osztályt, vagy évfolyamot lehet választani. (pl. matek csoportot nem)</a:t>
            </a:r>
          </a:p>
          <a:p>
            <a:r>
              <a:rPr lang="hu-HU" dirty="0"/>
              <a:t>Mérési eredményekre kattintva ki lehet választani a mérési területet, és meg lehet nézni az eredményeket.</a:t>
            </a:r>
          </a:p>
        </p:txBody>
      </p:sp>
    </p:spTree>
    <p:extLst>
      <p:ext uri="{BB962C8B-B14F-4D97-AF65-F5344CB8AC3E}">
        <p14:creationId xmlns:p14="http://schemas.microsoft.com/office/powerpoint/2010/main" val="182724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633583"/>
          </a:xfrm>
        </p:spPr>
        <p:txBody>
          <a:bodyPr/>
          <a:lstStyle/>
          <a:p>
            <a:r>
              <a:rPr lang="hu-HU" dirty="0"/>
              <a:t>Saját osztályok eredményeinek megtekintése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Mérés adatai: mérési azonosító alapján látszanak a képességpontok diákonként</a:t>
            </a:r>
          </a:p>
          <a:p>
            <a:r>
              <a:rPr lang="hu-HU" dirty="0"/>
              <a:t>Grafikonok</a:t>
            </a:r>
          </a:p>
          <a:p>
            <a:r>
              <a:rPr lang="hu-HU" dirty="0"/>
              <a:t>Összegzés: a végleges eredményekre érdemes kattintani.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3008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Intézkedési tervet </a:t>
            </a:r>
            <a:r>
              <a:rPr lang="hu-HU" b="1" dirty="0"/>
              <a:t>nem kell készíteni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Akkor kellene, ha</a:t>
            </a:r>
          </a:p>
          <a:p>
            <a:r>
              <a:rPr lang="hu-HU" i="1" dirty="0"/>
              <a:t>a) a 6. évfolyamon a tanulók legalább fele szövegértésből és legalább fele matematikából nem érte el a 2. képességszintet, NÁLUNK 0 FŐ.</a:t>
            </a:r>
            <a:endParaRPr lang="hu-HU" dirty="0"/>
          </a:p>
          <a:p>
            <a:r>
              <a:rPr lang="hu-HU" i="1" dirty="0"/>
              <a:t>b) a 8. évfolyamon a tanulók legalább fele szövegértésből és legalább fele matematikából nem érte el a 3. képességszintet, NÁLUNK 3,4%, ILLETVE 1,7 %</a:t>
            </a:r>
            <a:endParaRPr lang="hu-HU" dirty="0"/>
          </a:p>
          <a:p>
            <a:r>
              <a:rPr lang="hu-HU" i="1" dirty="0"/>
              <a:t>c) a 10. évfolyamon a tanulók legalább fele szövegértésből és legalább fele matematikából nem érte el a 3. képességszintet. NÁLUNK 0 FŐ.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9693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754015" cy="2541431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54192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719062-6F01-458B-B944-E97431BB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Aktualizálás: 2026. március 3.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23CB38-912F-4E7A-9C6E-42E73F61A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Adatvizualizáció:</a:t>
            </a:r>
            <a:br>
              <a:rPr lang="hu-HU" dirty="0"/>
            </a:br>
            <a:r>
              <a:rPr lang="hu-HU" dirty="0">
                <a:hlinkClick r:id="rId2"/>
              </a:rPr>
              <a:t>https://www.oktatas.hu/kozneveles/meresek/orszagos_meresek_eredmenyei_2025/iskolai_eredmenyek_2025</a:t>
            </a:r>
            <a:endParaRPr lang="hu-HU" dirty="0"/>
          </a:p>
          <a:p>
            <a:r>
              <a:rPr lang="hu-HU" dirty="0"/>
              <a:t>Jelentések évfolyamonként, és mérési területenként letölthetők:</a:t>
            </a:r>
            <a:br>
              <a:rPr lang="hu-HU" dirty="0"/>
            </a:br>
            <a:r>
              <a:rPr lang="hu-HU" dirty="0">
                <a:hlinkClick r:id="rId3"/>
              </a:rPr>
              <a:t>https://okm.kir.hu/fit2/Jelentes/FeladatellatasiHelyJelentes?omkod=035244&amp;fhelySorsz=1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692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0020" y="360656"/>
            <a:ext cx="9862053" cy="1049235"/>
          </a:xfrm>
        </p:spPr>
        <p:txBody>
          <a:bodyPr/>
          <a:lstStyle/>
          <a:p>
            <a:r>
              <a:rPr lang="hu-HU" dirty="0"/>
              <a:t>Átlageredmények – viszonyítás az országos átlaghoz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1977940"/>
            <a:ext cx="9520158" cy="3450613"/>
          </a:xfrm>
        </p:spPr>
        <p:txBody>
          <a:bodyPr>
            <a:normAutofit/>
          </a:bodyPr>
          <a:lstStyle/>
          <a:p>
            <a:r>
              <a:rPr lang="hu-HU" sz="2400" dirty="0"/>
              <a:t>Mindenhol szignifikánsan magasabb, mint az országos átlag       , kivéve:</a:t>
            </a:r>
          </a:p>
          <a:p>
            <a:r>
              <a:rPr lang="hu-HU" sz="2400" u="sng" dirty="0"/>
              <a:t>Nincs szignifikáns eltérés </a:t>
            </a:r>
            <a:r>
              <a:rPr lang="hu-HU" sz="2400" dirty="0"/>
              <a:t>az országos átlaghoz képest:</a:t>
            </a:r>
            <a:br>
              <a:rPr lang="hu-HU" sz="2400" dirty="0"/>
            </a:br>
            <a:r>
              <a:rPr lang="hu-HU" sz="2400" dirty="0"/>
              <a:t>- Jelenlegi 10. évfolyam: szövegértés, német nyelv, digitális kultúra</a:t>
            </a:r>
            <a:br>
              <a:rPr lang="hu-HU" sz="2400" dirty="0"/>
            </a:br>
            <a:r>
              <a:rPr lang="hu-HU" sz="2400" dirty="0"/>
              <a:t>- Jelenlegi 6. évfolyam: német nyelv</a:t>
            </a:r>
            <a:br>
              <a:rPr lang="hu-HU" sz="2400" dirty="0"/>
            </a:br>
            <a:r>
              <a:rPr lang="hu-HU" sz="2400" dirty="0"/>
              <a:t>- Jelenlegi 11. évfolyam: német nyelv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063" y="2043031"/>
            <a:ext cx="393035" cy="3659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226" y="2916036"/>
            <a:ext cx="492356" cy="53023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302" y="3841519"/>
            <a:ext cx="492356" cy="53023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302" y="4290407"/>
            <a:ext cx="492356" cy="5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Matematika</a:t>
            </a:r>
            <a:br>
              <a:rPr lang="hu-HU" dirty="0"/>
            </a:br>
            <a:r>
              <a:rPr lang="hu-HU" dirty="0"/>
              <a:t>Viszonyítva: országos / 8. évf. gimn. / nagy 8. évf. gimn.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532" y="1999500"/>
            <a:ext cx="6235032" cy="37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4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Szövegértés</a:t>
            </a:r>
            <a:br>
              <a:rPr lang="hu-HU" dirty="0"/>
            </a:br>
            <a:r>
              <a:rPr lang="hu-HU" dirty="0"/>
              <a:t>Viszonyítva: országos / 8. évf. gimn. / nagy 8. évf. gimn.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648" y="1940805"/>
            <a:ext cx="5962650" cy="79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598" y="2731380"/>
            <a:ext cx="59817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7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Természettudomány</a:t>
            </a:r>
            <a:br>
              <a:rPr lang="hu-HU" dirty="0"/>
            </a:br>
            <a:r>
              <a:rPr lang="hu-HU" dirty="0"/>
              <a:t>Viszonyítva: országos / 8. évf. gimn. / nagy 8. évf. gimn.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647" y="1998994"/>
            <a:ext cx="5962650" cy="79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22" y="2789569"/>
            <a:ext cx="60102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Angol idegen nyelv</a:t>
            </a:r>
            <a:br>
              <a:rPr lang="hu-HU" dirty="0"/>
            </a:br>
            <a:r>
              <a:rPr lang="hu-HU" dirty="0"/>
              <a:t>Viszonyítva: országos / 8. évf. gimn. / nagy 8. évf. gimn.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590" y="1965743"/>
            <a:ext cx="5962650" cy="79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40" y="2756318"/>
            <a:ext cx="5981700" cy="12477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540" y="4004093"/>
            <a:ext cx="59721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Német idegen nyelv</a:t>
            </a:r>
            <a:br>
              <a:rPr lang="hu-HU" dirty="0"/>
            </a:br>
            <a:r>
              <a:rPr lang="hu-HU" dirty="0"/>
              <a:t>Viszonyítva: országos / 8. évf. gimn. / nagy 8. évf. gimn.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404" y="1949118"/>
            <a:ext cx="5962650" cy="79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4" y="2739693"/>
            <a:ext cx="60007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4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617313"/>
          </a:xfrm>
        </p:spPr>
        <p:txBody>
          <a:bodyPr/>
          <a:lstStyle/>
          <a:p>
            <a:r>
              <a:rPr lang="hu-HU" dirty="0"/>
              <a:t>Képességszintek változása a nyelvi méréseken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4695" y="1934702"/>
            <a:ext cx="4386137" cy="3428601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49359" y="1934702"/>
            <a:ext cx="4473069" cy="34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0830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0</TotalTime>
  <Words>1013</Words>
  <Application>Microsoft Office PowerPoint</Application>
  <PresentationFormat>Szélesvásznú</PresentationFormat>
  <Paragraphs>67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9" baseType="lpstr">
      <vt:lpstr>Arial</vt:lpstr>
      <vt:lpstr>Palatino Linotype</vt:lpstr>
      <vt:lpstr>Gallery</vt:lpstr>
      <vt:lpstr>2025. Évi mérések elemzése</vt:lpstr>
      <vt:lpstr>2025. március 24. és 2025. május 30. között lezajlott méréseken való részvétel</vt:lpstr>
      <vt:lpstr>Átlageredmények – viszonyítás az országos átlaghoz</vt:lpstr>
      <vt:lpstr>Matematika Viszonyítva: országos / 8. évf. gimn. / nagy 8. évf. gimn.</vt:lpstr>
      <vt:lpstr>Szövegértés Viszonyítva: országos / 8. évf. gimn. / nagy 8. évf. gimn.</vt:lpstr>
      <vt:lpstr>Természettudomány Viszonyítva: országos / 8. évf. gimn. / nagy 8. évf. gimn.</vt:lpstr>
      <vt:lpstr>Angol idegen nyelv Viszonyítva: országos / 8. évf. gimn. / nagy 8. évf. gimn.</vt:lpstr>
      <vt:lpstr>Német idegen nyelv Viszonyítva: országos / 8. évf. gimn. / nagy 8. évf. gimn.</vt:lpstr>
      <vt:lpstr>Képességszintek változása a nyelvi méréseken</vt:lpstr>
      <vt:lpstr>Képességszintek változásának okai a nyelvi méréseken</vt:lpstr>
      <vt:lpstr>Történelem Viszonyítva: országos / 8. évf. gimn. / nagy 8. évf. gimn.</vt:lpstr>
      <vt:lpstr>Digitális kultúra Viszonyítva: országos / 8. évf. gimn. / nagy 8. évf. gimn.</vt:lpstr>
      <vt:lpstr>Jelenlegi 6. évfolyam (tavalyi 5. évfolyam)</vt:lpstr>
      <vt:lpstr>Jelenlegi 7. évfolyam (tavalyi 6. évfolyam)</vt:lpstr>
      <vt:lpstr>Jelenlegi 8. évfolyam (tavalyi 7. évfolyam)</vt:lpstr>
      <vt:lpstr>Jelenlegi 9. évfolyam (tavalyi 8. évfolyam)</vt:lpstr>
      <vt:lpstr>Jelenlegi 10. évfolyam (tavalyi 9. évfolyam)</vt:lpstr>
      <vt:lpstr>Jelenlegi 11. évfolyam (tavalyi 10. évfolyam)</vt:lpstr>
      <vt:lpstr>Jelenlegi 12. évfolyam (tavalyi 11. évfolyam)</vt:lpstr>
      <vt:lpstr>Családi háttérindex </vt:lpstr>
      <vt:lpstr>További elemzési lehetőségek</vt:lpstr>
      <vt:lpstr>Saját osztályok eredményeinek megtekintése</vt:lpstr>
      <vt:lpstr>Saját osztályok eredményeinek megtekintése</vt:lpstr>
      <vt:lpstr>További feladatok</vt:lpstr>
      <vt:lpstr>Köszönöm a figyelmet!</vt:lpstr>
      <vt:lpstr>Aktualizálás: 2026. március 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2025. Évi mérések elemzése</dc:title>
  <dc:creator>Fata Éva</dc:creator>
  <cp:lastModifiedBy>Fata Éva</cp:lastModifiedBy>
  <cp:revision>26</cp:revision>
  <dcterms:created xsi:type="dcterms:W3CDTF">2025-11-21T12:17:44Z</dcterms:created>
  <dcterms:modified xsi:type="dcterms:W3CDTF">2026-05-06T07:22:43Z</dcterms:modified>
</cp:coreProperties>
</file>